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0"/>
  </p:notesMasterIdLst>
  <p:handoutMasterIdLst>
    <p:handoutMasterId r:id="rId21"/>
  </p:handoutMasterIdLst>
  <p:sldIdLst>
    <p:sldId id="604" r:id="rId7"/>
    <p:sldId id="300" r:id="rId8"/>
    <p:sldId id="758" r:id="rId9"/>
    <p:sldId id="768" r:id="rId10"/>
    <p:sldId id="700" r:id="rId11"/>
    <p:sldId id="606" r:id="rId12"/>
    <p:sldId id="767" r:id="rId13"/>
    <p:sldId id="769" r:id="rId14"/>
    <p:sldId id="770" r:id="rId15"/>
    <p:sldId id="771" r:id="rId16"/>
    <p:sldId id="706" r:id="rId17"/>
    <p:sldId id="772" r:id="rId18"/>
    <p:sldId id="25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CE5"/>
    <a:srgbClr val="092C74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728" autoAdjust="0"/>
  </p:normalViewPr>
  <p:slideViewPr>
    <p:cSldViewPr snapToGrid="0" showGuides="1">
      <p:cViewPr>
        <p:scale>
          <a:sx n="100" d="100"/>
          <a:sy n="100" d="100"/>
        </p:scale>
        <p:origin x="974" y="30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609344"/>
            <a:ext cx="8339328" cy="200253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BBB9D83B-3882-2ADE-7C8F-105130080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A8E1854F-D5F6-E1AA-D165-D5CB9676C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92C74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92C74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20" y="1390650"/>
            <a:ext cx="3803904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Bullets">
            <a:extLst>
              <a:ext uri="{FF2B5EF4-FFF2-40B4-BE49-F238E27FC236}">
                <a16:creationId xmlns:a16="http://schemas.microsoft.com/office/drawing/2014/main" id="{A386712D-10AF-22D2-138A-FAF0B8FA7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7166" y="1390650"/>
            <a:ext cx="3802168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5460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32709"/>
            <a:ext cx="1817849" cy="2597193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261872"/>
            <a:ext cx="3587994" cy="447091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1339" y="1826115"/>
            <a:ext cx="3587995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262354"/>
            <a:ext cx="2498103" cy="437306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8630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5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261872"/>
            <a:ext cx="1817849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1" y="1819656"/>
            <a:ext cx="1817849" cy="2862072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chemeClr val="bg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261872"/>
            <a:ext cx="1554480" cy="438912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  <a:endParaRPr lang="en-US" dirty="0"/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819656"/>
            <a:ext cx="1554480" cy="2862072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chemeClr val="bg2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7" r:id="rId3"/>
    <p:sldLayoutId id="2147484126" r:id="rId4"/>
    <p:sldLayoutId id="2147484035" r:id="rId5"/>
    <p:sldLayoutId id="2147484122" r:id="rId6"/>
    <p:sldLayoutId id="2147484120" r:id="rId7"/>
    <p:sldLayoutId id="2147484121" r:id="rId8"/>
    <p:sldLayoutId id="2147484123" r:id="rId9"/>
    <p:sldLayoutId id="2147483959" r:id="rId10"/>
    <p:sldLayoutId id="21474839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cloudfront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ws.amazon.com/rds/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aws.amazon.com/s3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aws.amazon.com/ebs/" TargetMode="External"/><Relationship Id="rId10" Type="http://schemas.openxmlformats.org/officeDocument/2006/relationships/hyperlink" Target="https://aws.amazon.com/cloudwatch/" TargetMode="External"/><Relationship Id="rId4" Type="http://schemas.openxmlformats.org/officeDocument/2006/relationships/hyperlink" Target="https://aws.amazon.com/ec2/" TargetMode="External"/><Relationship Id="rId9" Type="http://schemas.openxmlformats.org/officeDocument/2006/relationships/hyperlink" Target="https://aws.amazon.com/cloudtrail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tinet.com/resources/cyberglossary/cia-triad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fortinet.com/resources/cyberglossary/aaa-security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ocs.aws.amazon.com/AWSEC2/latest/UserGuide/ec2-security.html" TargetMode="External"/><Relationship Id="rId5" Type="http://schemas.openxmlformats.org/officeDocument/2006/relationships/hyperlink" Target="https://docs.aws.amazon.com/architecture-diagrams/latest/moodle-learning-management-system-on-aws/moodle-learning-management-system-on-aws.html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docs.aws.amazon.com/AWSEC2/latest/UserGuide/ec2-security-groups.html" TargetMode="External"/><Relationship Id="rId9" Type="http://schemas.openxmlformats.org/officeDocument/2006/relationships/hyperlink" Target="https://www.learnupon.com/blog/lms-features-overview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Design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5D887E-0BD0-06CD-6DA0-3D884D9D6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0"/>
    </mc:Choice>
    <mc:Fallback>
      <p:transition spd="slow" advTm="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266681" cy="30775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Enable SSL/TLS encryption for traffic</a:t>
            </a:r>
          </a:p>
          <a:p>
            <a:pPr>
              <a:lnSpc>
                <a:spcPct val="150000"/>
              </a:lnSpc>
            </a:pPr>
            <a:r>
              <a:rPr lang="en-US" dirty="0"/>
              <a:t>Encrypt data at rest using AWS Key Management Service (KMS)</a:t>
            </a:r>
          </a:p>
          <a:p>
            <a:pPr>
              <a:lnSpc>
                <a:spcPct val="150000"/>
              </a:lnSpc>
            </a:pPr>
            <a:r>
              <a:rPr lang="en-US" dirty="0"/>
              <a:t>Protects data from unauthorized access</a:t>
            </a:r>
          </a:p>
          <a:p>
            <a:pPr>
              <a:lnSpc>
                <a:spcPct val="150000"/>
              </a:lnSpc>
            </a:pPr>
            <a:r>
              <a:rPr lang="en-US" dirty="0"/>
              <a:t>Protects data from modification or tampering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CD2C7-798E-60DB-BC6E-CEE667D51867}"/>
              </a:ext>
            </a:extLst>
          </p:cNvPr>
          <p:cNvSpPr txBox="1"/>
          <p:nvPr/>
        </p:nvSpPr>
        <p:spPr>
          <a:xfrm>
            <a:off x="5105400" y="4468223"/>
            <a:ext cx="35139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</a:t>
            </a:r>
            <a:r>
              <a:rPr lang="en-US" sz="1100" dirty="0" err="1"/>
              <a:t>Freepik</a:t>
            </a:r>
            <a:r>
              <a:rPr lang="en-US" sz="1100" dirty="0"/>
              <a:t>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34492-51ED-44FC-F056-F35B7C7E2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912324"/>
            <a:ext cx="3318851" cy="331885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AFAF9D7-85DE-D72B-83D6-45B064C2F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1"/>
    </mc:Choice>
    <mc:Fallback>
      <p:transition spd="slow" advTm="2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238250"/>
            <a:ext cx="8085415" cy="33642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Elastic Cloud Compute (EC2) - </a:t>
            </a:r>
            <a:r>
              <a:rPr lang="en-US" dirty="0">
                <a:hlinkClick r:id="rId4"/>
              </a:rPr>
              <a:t>https://aws.amazon.com/ec2/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Elastic Block Storage (EBS) - </a:t>
            </a:r>
            <a:r>
              <a:rPr lang="en-US" dirty="0">
                <a:hlinkClick r:id="rId5"/>
              </a:rPr>
              <a:t>https://aws.amazon.com/ebs/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Simple Storage Service (S3) - </a:t>
            </a:r>
            <a:r>
              <a:rPr lang="en-US" dirty="0">
                <a:hlinkClick r:id="rId6"/>
              </a:rPr>
              <a:t>https://aws.amazon.com/s3/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Relational Database Service (RDS) - </a:t>
            </a:r>
            <a:r>
              <a:rPr lang="en-US" dirty="0">
                <a:hlinkClick r:id="rId7"/>
              </a:rPr>
              <a:t>https://aws.amazon.com/rds/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CloudFront - </a:t>
            </a:r>
            <a:r>
              <a:rPr lang="en-US" dirty="0">
                <a:hlinkClick r:id="rId8"/>
              </a:rPr>
              <a:t>https://aws.amazon.com/cloudfront/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CloudTrail - </a:t>
            </a:r>
            <a:r>
              <a:rPr lang="en-US" dirty="0">
                <a:hlinkClick r:id="rId9"/>
              </a:rPr>
              <a:t>https://aws.amazon.com/cloudtrail/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CloudWatch - </a:t>
            </a:r>
            <a:r>
              <a:rPr lang="en-US" dirty="0">
                <a:hlinkClick r:id="rId10"/>
              </a:rPr>
              <a:t>https://aws.amazon.com/cloudwatch/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46A9EC-43D7-B8A8-CB92-DBF1D61AC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0"/>
    </mc:Choice>
    <mc:Fallback>
      <p:transition spd="slow" advTm="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192530"/>
            <a:ext cx="8085415" cy="3486150"/>
          </a:xfrm>
        </p:spPr>
        <p:txBody>
          <a:bodyPr/>
          <a:lstStyle/>
          <a:p>
            <a:r>
              <a:rPr lang="en-US" dirty="0"/>
              <a:t>Amazon Web Services. (n.d.). </a:t>
            </a:r>
            <a:r>
              <a:rPr lang="en-US" i="1" dirty="0"/>
              <a:t>Amazon EC2 security groups for Linux instances</a:t>
            </a:r>
            <a:r>
              <a:rPr lang="en-US" dirty="0"/>
              <a:t>. AWS. </a:t>
            </a:r>
            <a:r>
              <a:rPr lang="en-US" dirty="0">
                <a:hlinkClick r:id="rId4"/>
              </a:rPr>
              <a:t>https://docs.aws.amazon.com/AWSEC2/latest/UserGuide/ec2-security-groups.html</a:t>
            </a:r>
            <a:endParaRPr lang="en-US" dirty="0"/>
          </a:p>
          <a:p>
            <a:r>
              <a:rPr lang="en-US" dirty="0"/>
              <a:t>Amazon Web Services. (2022, August 18). </a:t>
            </a:r>
            <a:r>
              <a:rPr lang="en-US" i="1" dirty="0"/>
              <a:t>Moodle Reference Architecture.</a:t>
            </a:r>
            <a:r>
              <a:rPr lang="en-US" dirty="0"/>
              <a:t> AWS. </a:t>
            </a:r>
            <a:r>
              <a:rPr lang="en-US" dirty="0">
                <a:hlinkClick r:id="rId5"/>
              </a:rPr>
              <a:t>https://docs.aws.amazon.com/architecture-diagrams/latest/moodle-learning-management-system-on-aws/moodle-learning-management-system-on-aws.html</a:t>
            </a:r>
            <a:endParaRPr lang="en-US" dirty="0"/>
          </a:p>
          <a:p>
            <a:r>
              <a:rPr lang="en-US" dirty="0"/>
              <a:t>Amazon Web Services. (n.d.). </a:t>
            </a:r>
            <a:r>
              <a:rPr lang="en-US" i="1" dirty="0"/>
              <a:t>Security in Amazon EC2</a:t>
            </a:r>
            <a:r>
              <a:rPr lang="en-US" dirty="0"/>
              <a:t>. AWS. </a:t>
            </a:r>
            <a:r>
              <a:rPr lang="en-US" dirty="0">
                <a:hlinkClick r:id="rId6"/>
              </a:rPr>
              <a:t>https://docs.aws.amazon.com/AWSEC2/latest/UserGuide/ec2-security.html</a:t>
            </a:r>
            <a:endParaRPr lang="en-US" dirty="0"/>
          </a:p>
          <a:p>
            <a:r>
              <a:rPr lang="en-US" dirty="0"/>
              <a:t>Fortinet. (n.d.). </a:t>
            </a:r>
            <a:r>
              <a:rPr lang="en-US" i="1" dirty="0"/>
              <a:t>AAA Security</a:t>
            </a:r>
            <a:r>
              <a:rPr lang="en-US" dirty="0"/>
              <a:t>. </a:t>
            </a:r>
            <a:r>
              <a:rPr lang="en-US" dirty="0">
                <a:hlinkClick r:id="rId7"/>
              </a:rPr>
              <a:t>https://www.fortinet.com/resources/cyberglossary/aaa-security</a:t>
            </a:r>
            <a:endParaRPr lang="en-US" dirty="0"/>
          </a:p>
          <a:p>
            <a:r>
              <a:rPr lang="en-US" dirty="0"/>
              <a:t>Fortinet. (n.d.). </a:t>
            </a:r>
            <a:r>
              <a:rPr lang="en-US" i="1" dirty="0"/>
              <a:t>CIA Triad</a:t>
            </a:r>
            <a:r>
              <a:rPr lang="en-US" dirty="0"/>
              <a:t>. </a:t>
            </a:r>
            <a:r>
              <a:rPr lang="en-US" dirty="0">
                <a:hlinkClick r:id="rId8"/>
              </a:rPr>
              <a:t>https://www.fortinet.com/resources/cyberglossary/cia-triad</a:t>
            </a:r>
            <a:endParaRPr lang="en-US" dirty="0"/>
          </a:p>
          <a:p>
            <a:r>
              <a:rPr lang="en-US" dirty="0"/>
              <a:t>Lynn, K. A. (n.d.). </a:t>
            </a:r>
            <a:r>
              <a:rPr lang="en-US" i="1" dirty="0"/>
              <a:t>Top 29 Learning Management System Features You Should Consider</a:t>
            </a:r>
            <a:r>
              <a:rPr lang="en-US" dirty="0"/>
              <a:t>. Learn Upon. </a:t>
            </a:r>
            <a:r>
              <a:rPr lang="en-US" dirty="0">
                <a:hlinkClick r:id="rId9"/>
              </a:rPr>
              <a:t>https://www.learnupon.com/blog/lms-features-overview/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940C79-CDC7-2F9A-C7A6-B98316147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7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"/>
    </mc:Choice>
    <mc:Fallback>
      <p:transition spd="slow" advTm="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40A3D3-51C3-703B-8EE3-6BF2AD399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6"/>
    </mc:Choice>
    <mc:Fallback>
      <p:transition spd="slow" advTm="4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FB4146-BF09-46C2-9DEB-623E3A2C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Management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ED004-F010-48D7-88F4-404548ADC9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92C74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university is developing its own learning management system</a:t>
            </a: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srgbClr val="092C74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Placeholder 10" descr="Classroom">
            <a:extLst>
              <a:ext uri="{FF2B5EF4-FFF2-40B4-BE49-F238E27FC236}">
                <a16:creationId xmlns:a16="http://schemas.microsoft.com/office/drawing/2014/main" id="{817B4053-223E-4319-8ED1-9CB3EA5D4F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757933-A50D-FA10-4500-E0D8E028B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9"/>
    </mc:Choice>
    <mc:Fallback>
      <p:transition spd="slow" advTm="15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352" y="1389888"/>
            <a:ext cx="8096622" cy="315163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Course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User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Content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Assessment and Evaluation</a:t>
            </a:r>
          </a:p>
          <a:p>
            <a:pPr>
              <a:lnSpc>
                <a:spcPct val="200000"/>
              </a:lnSpc>
            </a:pPr>
            <a:r>
              <a:rPr lang="en-US" dirty="0"/>
              <a:t>Reporting and Analytics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801B4-22F5-7370-6DC3-ADE63BE3684C}"/>
              </a:ext>
            </a:extLst>
          </p:cNvPr>
          <p:cNvSpPr txBox="1"/>
          <p:nvPr/>
        </p:nvSpPr>
        <p:spPr>
          <a:xfrm>
            <a:off x="4572000" y="4564856"/>
            <a:ext cx="36042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</a:t>
            </a:r>
            <a:r>
              <a:rPr lang="en-US" sz="1100" dirty="0" err="1"/>
              <a:t>Eucalyp</a:t>
            </a:r>
            <a:r>
              <a:rPr lang="en-US" sz="1100" dirty="0"/>
              <a:t>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11" name="Picture 10" descr="Product displayed as box with features as content.">
            <a:extLst>
              <a:ext uri="{FF2B5EF4-FFF2-40B4-BE49-F238E27FC236}">
                <a16:creationId xmlns:a16="http://schemas.microsoft.com/office/drawing/2014/main" id="{FF133270-5765-6BBF-01D8-ACA808383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4661"/>
            <a:ext cx="3604260" cy="36042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BDF7E02-04A2-87BC-1C85-4210E8452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5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20"/>
    </mc:Choice>
    <mc:Fallback>
      <p:transition spd="slow" advTm="2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531C8-7E02-4F9E-8CB2-2C487199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2E61-31D9-4FD8-BE46-F76845F96D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7686" y="1389888"/>
            <a:ext cx="4041648" cy="315163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Computing power</a:t>
            </a:r>
          </a:p>
          <a:p>
            <a:pPr>
              <a:lnSpc>
                <a:spcPct val="200000"/>
              </a:lnSpc>
            </a:pPr>
            <a:r>
              <a:rPr lang="en-US" dirty="0"/>
              <a:t>Persistent Storage</a:t>
            </a:r>
          </a:p>
          <a:p>
            <a:pPr>
              <a:lnSpc>
                <a:spcPct val="200000"/>
              </a:lnSpc>
            </a:pPr>
            <a:r>
              <a:rPr lang="en-US" dirty="0"/>
              <a:t>Customizable</a:t>
            </a:r>
          </a:p>
          <a:p>
            <a:pPr>
              <a:lnSpc>
                <a:spcPct val="200000"/>
              </a:lnSpc>
            </a:pPr>
            <a:r>
              <a:rPr lang="en-US" dirty="0"/>
              <a:t>Scalable</a:t>
            </a:r>
          </a:p>
          <a:p>
            <a:pPr>
              <a:lnSpc>
                <a:spcPct val="200000"/>
              </a:lnSpc>
            </a:pPr>
            <a:r>
              <a:rPr lang="en-US" dirty="0"/>
              <a:t>High availability</a:t>
            </a:r>
          </a:p>
          <a:p>
            <a:endParaRPr lang="en-US" dirty="0"/>
          </a:p>
        </p:txBody>
      </p:sp>
      <p:pic>
        <p:nvPicPr>
          <p:cNvPr id="3" name="Picture 2" descr="Clipboard with checklist and pencil.">
            <a:extLst>
              <a:ext uri="{FF2B5EF4-FFF2-40B4-BE49-F238E27FC236}">
                <a16:creationId xmlns:a16="http://schemas.microsoft.com/office/drawing/2014/main" id="{847E5D92-CD2C-71B5-AE9C-236BB499F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6" y="1164336"/>
            <a:ext cx="3377184" cy="3377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C56B5-C2D3-2683-48C2-2EE2EBEA6625}"/>
              </a:ext>
            </a:extLst>
          </p:cNvPr>
          <p:cNvSpPr txBox="1"/>
          <p:nvPr/>
        </p:nvSpPr>
        <p:spPr>
          <a:xfrm>
            <a:off x="311306" y="4541520"/>
            <a:ext cx="33771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</a:t>
            </a:r>
            <a:r>
              <a:rPr lang="en-US" sz="1100" dirty="0" err="1"/>
              <a:t>Freepik</a:t>
            </a:r>
            <a:r>
              <a:rPr lang="en-US" sz="1100" dirty="0"/>
              <a:t>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9E135B0-DD93-9EC1-A349-974D896BC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5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0"/>
    </mc:Choice>
    <mc:Fallback>
      <p:transition spd="slow" advTm="34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3028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Elastic Cloud Compute (EC2)</a:t>
            </a:r>
          </a:p>
          <a:p>
            <a:pPr>
              <a:lnSpc>
                <a:spcPct val="150000"/>
              </a:lnSpc>
            </a:pPr>
            <a:r>
              <a:rPr lang="en-US" dirty="0"/>
              <a:t>Elastic Block Storage (EBS)</a:t>
            </a:r>
          </a:p>
          <a:p>
            <a:pPr>
              <a:lnSpc>
                <a:spcPct val="150000"/>
              </a:lnSpc>
            </a:pPr>
            <a:r>
              <a:rPr lang="en-US" dirty="0"/>
              <a:t>Simple Storage Service (S3)</a:t>
            </a:r>
          </a:p>
          <a:p>
            <a:pPr>
              <a:lnSpc>
                <a:spcPct val="150000"/>
              </a:lnSpc>
            </a:pPr>
            <a:r>
              <a:rPr lang="en-US" dirty="0"/>
              <a:t>Relational Database Service (RDS)</a:t>
            </a:r>
          </a:p>
          <a:p>
            <a:pPr>
              <a:lnSpc>
                <a:spcPct val="150000"/>
              </a:lnSpc>
            </a:pPr>
            <a:r>
              <a:rPr lang="en-US" dirty="0"/>
              <a:t>CloudFront</a:t>
            </a:r>
          </a:p>
          <a:p>
            <a:pPr>
              <a:lnSpc>
                <a:spcPct val="150000"/>
              </a:lnSpc>
            </a:pPr>
            <a:r>
              <a:rPr lang="en-US" dirty="0"/>
              <a:t>CloudTrail</a:t>
            </a:r>
          </a:p>
          <a:p>
            <a:pPr>
              <a:lnSpc>
                <a:spcPct val="150000"/>
              </a:lnSpc>
            </a:pPr>
            <a:r>
              <a:rPr lang="en-US" dirty="0"/>
              <a:t>CloudWatch</a:t>
            </a:r>
          </a:p>
        </p:txBody>
      </p:sp>
      <p:pic>
        <p:nvPicPr>
          <p:cNvPr id="4" name="Picture 3" descr="Blueprint with pencil and ruler">
            <a:extLst>
              <a:ext uri="{FF2B5EF4-FFF2-40B4-BE49-F238E27FC236}">
                <a16:creationId xmlns:a16="http://schemas.microsoft.com/office/drawing/2014/main" id="{1196725E-D049-BEE3-2FB4-133401439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21" y="1165406"/>
            <a:ext cx="3528060" cy="3528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CD2C7-798E-60DB-BC6E-CEE667D51867}"/>
              </a:ext>
            </a:extLst>
          </p:cNvPr>
          <p:cNvSpPr txBox="1"/>
          <p:nvPr/>
        </p:nvSpPr>
        <p:spPr>
          <a:xfrm>
            <a:off x="5082021" y="4763406"/>
            <a:ext cx="353731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</a:t>
            </a:r>
            <a:r>
              <a:rPr lang="en-US" sz="1100" dirty="0" err="1"/>
              <a:t>monkik</a:t>
            </a:r>
            <a:r>
              <a:rPr lang="en-US" sz="1100" dirty="0"/>
              <a:t>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46BAD73-77A1-8776-C073-98322750E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7"/>
    </mc:Choice>
    <mc:Fallback>
      <p:transition spd="slow" advTm="18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DD1D-68E5-4D60-9239-E2C15A1E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the LMS</a:t>
            </a:r>
          </a:p>
        </p:txBody>
      </p:sp>
      <p:sp>
        <p:nvSpPr>
          <p:cNvPr id="11" name="Body Text">
            <a:extLst>
              <a:ext uri="{FF2B5EF4-FFF2-40B4-BE49-F238E27FC236}">
                <a16:creationId xmlns:a16="http://schemas.microsoft.com/office/drawing/2014/main" id="{5F2C4729-776F-4406-A756-7962AFD00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32253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CI4A principles as a guideline: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100" kern="0" dirty="0"/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/>
              <a:t>Integrity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Authentication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/>
              <a:t>Authorization</a:t>
            </a:r>
            <a:endParaRPr lang="en-US" sz="1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kern="0" dirty="0"/>
              <a:t>Accounting</a:t>
            </a:r>
            <a:endParaRPr lang="en-US" sz="1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6E053C-19F7-12B8-FB9E-0ABA3FCF8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1"/>
    </mc:Choice>
    <mc:Fallback>
      <p:transition spd="slow" advTm="1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35843-3CE8-E9AB-F004-2695D668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Private Cloud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95863-18F0-D1CC-98C8-8AE5C1C026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2000" y="1390650"/>
            <a:ext cx="4388600" cy="30775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Secure and isolated environment</a:t>
            </a:r>
          </a:p>
          <a:p>
            <a:pPr>
              <a:lnSpc>
                <a:spcPct val="200000"/>
              </a:lnSpc>
            </a:pPr>
            <a:r>
              <a:rPr lang="en-US" dirty="0"/>
              <a:t>Provides a private network</a:t>
            </a:r>
          </a:p>
          <a:p>
            <a:pPr>
              <a:lnSpc>
                <a:spcPct val="200000"/>
              </a:lnSpc>
            </a:pPr>
            <a:r>
              <a:rPr lang="en-US" dirty="0"/>
              <a:t>Only authorized users can access resources</a:t>
            </a:r>
          </a:p>
          <a:p>
            <a:pPr>
              <a:lnSpc>
                <a:spcPct val="200000"/>
              </a:lnSpc>
            </a:pPr>
            <a:r>
              <a:rPr lang="en-US" dirty="0"/>
              <a:t>Redundancy and failover capabilities</a:t>
            </a:r>
          </a:p>
        </p:txBody>
      </p:sp>
      <p:pic>
        <p:nvPicPr>
          <p:cNvPr id="8" name="Picture 7" descr="Cloud with a lock">
            <a:extLst>
              <a:ext uri="{FF2B5EF4-FFF2-40B4-BE49-F238E27FC236}">
                <a16:creationId xmlns:a16="http://schemas.microsoft.com/office/drawing/2014/main" id="{276C3B66-F034-819D-FF5B-B4DEAB0D5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" y="1266523"/>
            <a:ext cx="3325825" cy="3325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BED87-21A2-6784-8825-C3FA87AA10F9}"/>
              </a:ext>
            </a:extLst>
          </p:cNvPr>
          <p:cNvSpPr txBox="1"/>
          <p:nvPr/>
        </p:nvSpPr>
        <p:spPr>
          <a:xfrm>
            <a:off x="533400" y="4492023"/>
            <a:ext cx="332582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itim2101 -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C671261-50DB-3DAE-E4DE-22E69B9D7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85"/>
    </mc:Choice>
    <mc:Fallback>
      <p:transition spd="slow" advTm="3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266681" cy="30775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Control access to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Reduces the risk of unauthorized access and data breaches</a:t>
            </a:r>
          </a:p>
          <a:p>
            <a:pPr>
              <a:lnSpc>
                <a:spcPct val="150000"/>
              </a:lnSpc>
            </a:pPr>
            <a:r>
              <a:rPr lang="en-US" dirty="0"/>
              <a:t>Protects the confidentiality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Protects data from modification or tampering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CD2C7-798E-60DB-BC6E-CEE667D51867}"/>
              </a:ext>
            </a:extLst>
          </p:cNvPr>
          <p:cNvSpPr txBox="1"/>
          <p:nvPr/>
        </p:nvSpPr>
        <p:spPr>
          <a:xfrm>
            <a:off x="4800599" y="4468223"/>
            <a:ext cx="362365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Vectors Tank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7DE61-42AD-670F-7B61-D0601554D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59924"/>
            <a:ext cx="3623651" cy="362365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E6E6A27-72F0-3DEF-8A9D-FC741BEDC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3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62"/>
    </mc:Choice>
    <mc:Fallback>
      <p:transition spd="slow" advTm="30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135843-3CE8-E9AB-F004-2695D668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and Monitoring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95863-18F0-D1CC-98C8-8AE5C1C026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2000" y="1390650"/>
            <a:ext cx="4388600" cy="30775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Monitor API calls and audit activity</a:t>
            </a:r>
          </a:p>
          <a:p>
            <a:pPr>
              <a:lnSpc>
                <a:spcPct val="200000"/>
              </a:lnSpc>
            </a:pPr>
            <a:r>
              <a:rPr lang="en-US" dirty="0"/>
              <a:t>Monitor system logs and performance metrics</a:t>
            </a:r>
          </a:p>
          <a:p>
            <a:pPr>
              <a:lnSpc>
                <a:spcPct val="200000"/>
              </a:lnSpc>
            </a:pPr>
            <a:r>
              <a:rPr lang="en-US" dirty="0"/>
              <a:t>Alerts to notify of any suspicious activity or performance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BED87-21A2-6784-8825-C3FA87AA10F9}"/>
              </a:ext>
            </a:extLst>
          </p:cNvPr>
          <p:cNvSpPr txBox="1"/>
          <p:nvPr/>
        </p:nvSpPr>
        <p:spPr>
          <a:xfrm>
            <a:off x="533400" y="4492023"/>
            <a:ext cx="332582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Icon created by </a:t>
            </a:r>
            <a:r>
              <a:rPr lang="en-US" sz="1100" dirty="0" err="1"/>
              <a:t>Freepik</a:t>
            </a:r>
            <a:r>
              <a:rPr lang="en-US" sz="1100" dirty="0"/>
              <a:t> - </a:t>
            </a:r>
            <a:r>
              <a:rPr lang="en-US" sz="1100" dirty="0" err="1"/>
              <a:t>Flaticon</a:t>
            </a:r>
            <a:endParaRPr lang="en-US" sz="1100" dirty="0"/>
          </a:p>
        </p:txBody>
      </p:sp>
      <p:pic>
        <p:nvPicPr>
          <p:cNvPr id="3" name="Picture 2" descr="Computer monitor with a magnifying glass with an eye looking at the screen.">
            <a:extLst>
              <a:ext uri="{FF2B5EF4-FFF2-40B4-BE49-F238E27FC236}">
                <a16:creationId xmlns:a16="http://schemas.microsoft.com/office/drawing/2014/main" id="{88F9C3CB-DB48-209A-1C9B-4428F1B80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70375"/>
            <a:ext cx="2918122" cy="291812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72E7FA-8DF6-DF9D-2727-422A55947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4528" t="-81922" r="-184528" b="-8192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8"/>
    </mc:Choice>
    <mc:Fallback>
      <p:transition spd="slow" advTm="2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CF94C3F4-83D7-42AE-91B9-0002357E9103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144B22F5-8121-4E9A-ABCD-0A5F91BB1F8C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_10.potx" id="{17F40019-BFB7-44D3-84CE-E0F8D88E9A5B}" vid="{A78D99FD-26EF-46C5-A699-C688BF5B8C4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Ethan Willett</DisplayName>
        <AccountId>5966</AccountId>
        <AccountType/>
      </UserInfo>
      <UserInfo>
        <DisplayName>Software Safety Members</DisplayName>
        <AccountId>5967</AccountId>
        <AccountType/>
      </UserInfo>
      <UserInfo>
        <DisplayName>Anna Favaro</DisplayName>
        <AccountId>7072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6" ma:contentTypeDescription="Create a new document." ma:contentTypeScope="" ma:versionID="92b4d8589ea70cc3babbccd64bc53cad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72b47f574620adb5caa7d0745a9792d9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e3b5c32c-df6c-443f-b08b-73d85d62f2b5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168931df-3f45-4445-be76-105235143e52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8D0B6D-D256-49F8-BE10-8C26F01F39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EViera-CourseProject-PartC</Template>
  <TotalTime>1460</TotalTime>
  <Words>539</Words>
  <Application>Microsoft Office PowerPoint</Application>
  <PresentationFormat>On-screen Show (16:9)</PresentationFormat>
  <Paragraphs>78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Application Design</vt:lpstr>
      <vt:lpstr>Learning Management System</vt:lpstr>
      <vt:lpstr>LMS Features</vt:lpstr>
      <vt:lpstr>LMS Requirements</vt:lpstr>
      <vt:lpstr>Traditional Architecture</vt:lpstr>
      <vt:lpstr>Securing the LMS</vt:lpstr>
      <vt:lpstr>Virtual Private Cloud</vt:lpstr>
      <vt:lpstr>Security Groups</vt:lpstr>
      <vt:lpstr>Logging and Monitoring</vt:lpstr>
      <vt:lpstr>Encryption</vt:lpstr>
      <vt:lpstr>Links</vt:lpstr>
      <vt:lpstr>References</vt:lpstr>
      <vt:lpstr>Copyright The Johns Hopkins University 2022.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creator>E V</dc:creator>
  <cp:lastModifiedBy>E V</cp:lastModifiedBy>
  <cp:revision>3</cp:revision>
  <dcterms:created xsi:type="dcterms:W3CDTF">2023-04-25T03:19:52Z</dcterms:created>
  <dcterms:modified xsi:type="dcterms:W3CDTF">2023-04-26T03:40:04Z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